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60" r:id="rId4"/>
    <p:sldId id="333" r:id="rId5"/>
    <p:sldId id="659" r:id="rId6"/>
    <p:sldId id="614" r:id="rId7"/>
    <p:sldId id="631" r:id="rId8"/>
    <p:sldId id="632" r:id="rId9"/>
    <p:sldId id="633" r:id="rId10"/>
    <p:sldId id="634" r:id="rId11"/>
    <p:sldId id="635" r:id="rId12"/>
    <p:sldId id="636" r:id="rId13"/>
    <p:sldId id="637" r:id="rId14"/>
    <p:sldId id="638" r:id="rId15"/>
    <p:sldId id="639" r:id="rId16"/>
    <p:sldId id="640" r:id="rId17"/>
    <p:sldId id="641" r:id="rId18"/>
    <p:sldId id="645" r:id="rId19"/>
    <p:sldId id="646" r:id="rId20"/>
    <p:sldId id="642" r:id="rId21"/>
    <p:sldId id="643" r:id="rId22"/>
    <p:sldId id="644" r:id="rId23"/>
    <p:sldId id="648" r:id="rId24"/>
    <p:sldId id="649" r:id="rId25"/>
    <p:sldId id="650" r:id="rId26"/>
    <p:sldId id="651" r:id="rId27"/>
    <p:sldId id="652" r:id="rId28"/>
    <p:sldId id="653" r:id="rId29"/>
    <p:sldId id="654" r:id="rId30"/>
    <p:sldId id="655" r:id="rId31"/>
    <p:sldId id="656" r:id="rId32"/>
    <p:sldId id="657" r:id="rId33"/>
    <p:sldId id="658" r:id="rId34"/>
    <p:sldId id="647" r:id="rId35"/>
    <p:sldId id="518" r:id="rId36"/>
    <p:sldId id="481" r:id="rId37"/>
    <p:sldId id="48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E36A2-E24E-497A-BA37-236890F30548}" v="134" dt="2021-10-25T02:22:35.10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Finer Points…</a:t>
            </a:r>
          </a:p>
        </p:txBody>
      </p:sp>
    </p:spTree>
    <p:extLst>
      <p:ext uri="{BB962C8B-B14F-4D97-AF65-F5344CB8AC3E}">
        <p14:creationId xmlns:p14="http://schemas.microsoft.com/office/powerpoint/2010/main" val="2484517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0" y="5715000"/>
            <a:ext cx="60198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/>
          </a:bodyPr>
          <a:lstStyle/>
          <a:p>
            <a:r>
              <a:rPr lang="en-US" dirty="0"/>
              <a:t>A Turing machine is a mathematical model for computation</a:t>
            </a:r>
          </a:p>
          <a:p>
            <a:r>
              <a:rPr lang="en-US" dirty="0"/>
              <a:t>It consists of a head, an infinitely long tape, a set of possible states, and an alphabet of characters that can be written on the tape</a:t>
            </a:r>
          </a:p>
          <a:p>
            <a:r>
              <a:rPr lang="en-US" dirty="0"/>
              <a:t>A list of rules saying what it should write and should it move left or right given the current symbol and state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0" y="5715000"/>
          <a:ext cx="5486400" cy="52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32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Pentagon 10"/>
          <p:cNvSpPr/>
          <p:nvPr/>
        </p:nvSpPr>
        <p:spPr>
          <a:xfrm rot="5400000">
            <a:off x="5029200" y="5105400"/>
            <a:ext cx="990600" cy="533400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9271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state, 2 symbol "busy beaver" Turing machine: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Starting state A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905001" y="2743200"/>
          <a:ext cx="8458203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5245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Tape 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State</a:t>
                      </a:r>
                      <a:r>
                        <a:rPr lang="en-US" b="1" baseline="0" dirty="0"/>
                        <a:t> A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State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State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HALT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45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Church-Turing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algorithm exists, a Turing machine can perform that algorithm</a:t>
            </a:r>
          </a:p>
          <a:p>
            <a:r>
              <a:rPr lang="en-US" dirty="0"/>
              <a:t>In essence, a Turing machine is the most powerful model we have of computation</a:t>
            </a:r>
          </a:p>
          <a:p>
            <a:r>
              <a:rPr lang="en-US" dirty="0"/>
              <a:t>Power, in this sense, means the </a:t>
            </a:r>
            <a:r>
              <a:rPr lang="en-US" b="1" i="1" dirty="0"/>
              <a:t>ability</a:t>
            </a:r>
            <a:r>
              <a:rPr lang="en-US" dirty="0"/>
              <a:t> to compute some function, </a:t>
            </a:r>
            <a:r>
              <a:rPr lang="en-US" b="1" dirty="0"/>
              <a:t>not</a:t>
            </a:r>
            <a:r>
              <a:rPr lang="en-US" dirty="0"/>
              <a:t> the </a:t>
            </a:r>
            <a:r>
              <a:rPr lang="en-US" b="1" i="1" dirty="0"/>
              <a:t>speed </a:t>
            </a:r>
            <a:r>
              <a:rPr lang="en-US" dirty="0"/>
              <a:t>associated with its computation</a:t>
            </a:r>
          </a:p>
        </p:txBody>
      </p:sp>
    </p:spTree>
    <p:extLst>
      <p:ext uri="{BB962C8B-B14F-4D97-AF65-F5344CB8AC3E}">
        <p14:creationId xmlns:p14="http://schemas.microsoft.com/office/powerpoint/2010/main" val="347804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 is actually a class of problem</a:t>
            </a:r>
          </a:p>
          <a:p>
            <a:r>
              <a:rPr lang="en-US" dirty="0"/>
              <a:t>Problems in NP can be solved in polynomial time on a non-deterministic computer</a:t>
            </a:r>
          </a:p>
          <a:p>
            <a:r>
              <a:rPr lang="en-US" dirty="0"/>
              <a:t>A deterministic computer is the kind you know:</a:t>
            </a:r>
          </a:p>
          <a:p>
            <a:pPr lvl="1"/>
            <a:r>
              <a:rPr lang="en-US" dirty="0"/>
              <a:t>First it has to consider possibility A, then, it can consider possibility B</a:t>
            </a:r>
          </a:p>
        </p:txBody>
      </p:sp>
    </p:spTree>
    <p:extLst>
      <p:ext uri="{BB962C8B-B14F-4D97-AF65-F5344CB8AC3E}">
        <p14:creationId xmlns:p14="http://schemas.microsoft.com/office/powerpoint/2010/main" val="9145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Deterministic vs. non-deterministic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non-deterministic computer (which, as far as we know, only exists in our imagination) can consider both possibility A and possibility B at the same time</a:t>
            </a:r>
          </a:p>
          <a:p>
            <a:r>
              <a:rPr lang="en-US" dirty="0"/>
              <a:t>It's like a computer that can keep spawning threads and always has a core to execute a new thread on </a:t>
            </a:r>
          </a:p>
          <a:p>
            <a:endParaRPr lang="en-US" dirty="0"/>
          </a:p>
        </p:txBody>
      </p:sp>
      <p:grpSp>
        <p:nvGrpSpPr>
          <p:cNvPr id="4" name="Group 46"/>
          <p:cNvGrpSpPr/>
          <p:nvPr/>
        </p:nvGrpSpPr>
        <p:grpSpPr>
          <a:xfrm>
            <a:off x="2209800" y="3593068"/>
            <a:ext cx="7086600" cy="674132"/>
            <a:chOff x="685800" y="3810000"/>
            <a:chExt cx="7086600" cy="6741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286000" y="434340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2766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85800" y="41148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Deterministic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65060" y="38100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382166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84242" y="38100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98642" y="3810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13042" y="3810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27442" y="3810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1910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054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0198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934200" y="4343400"/>
              <a:ext cx="8382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5"/>
          <p:cNvGrpSpPr/>
          <p:nvPr/>
        </p:nvGrpSpPr>
        <p:grpSpPr>
          <a:xfrm>
            <a:off x="2057400" y="4278868"/>
            <a:ext cx="3396164" cy="2350532"/>
            <a:chOff x="533400" y="4495800"/>
            <a:chExt cx="3396164" cy="2350532"/>
          </a:xfrm>
        </p:grpSpPr>
        <p:sp>
          <p:nvSpPr>
            <p:cNvPr id="28" name="TextBox 27"/>
            <p:cNvSpPr txBox="1"/>
            <p:nvPr/>
          </p:nvSpPr>
          <p:spPr>
            <a:xfrm>
              <a:off x="2286000" y="51054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86000" y="603146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4660" y="4495800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65042" y="51816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93896" y="587906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00400" y="6477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3400" y="53734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Non-Deterministic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2700000">
              <a:off x="2191310" y="603829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8900000" flipV="1">
              <a:off x="2191310" y="5391710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380000">
              <a:off x="3008145" y="5184129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20220000" flipV="1">
              <a:off x="3011654" y="4826843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380000">
              <a:off x="3011655" y="6555729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20220000" flipV="1">
              <a:off x="3015164" y="6198443"/>
              <a:ext cx="914400" cy="0"/>
            </a:xfrm>
            <a:prstGeom prst="line">
              <a:avLst/>
            </a:prstGeom>
            <a:ln w="38100">
              <a:headEnd type="oval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4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 is the class of decision problems that can be solved in polynomial time by a deterministic computer</a:t>
            </a:r>
          </a:p>
          <a:p>
            <a:r>
              <a:rPr lang="en-US" dirty="0"/>
              <a:t>Lots of great problems are in P:</a:t>
            </a:r>
          </a:p>
          <a:p>
            <a:pPr lvl="1"/>
            <a:r>
              <a:rPr lang="en-US" dirty="0"/>
              <a:t>Is this list sorted?</a:t>
            </a:r>
          </a:p>
          <a:p>
            <a:pPr lvl="1"/>
            <a:r>
              <a:rPr lang="en-US" dirty="0"/>
              <a:t>Is this number prime?</a:t>
            </a:r>
          </a:p>
          <a:p>
            <a:pPr lvl="1"/>
            <a:r>
              <a:rPr lang="en-US" dirty="0"/>
              <a:t>Is the largest number in this B-tree equal to 38?</a:t>
            </a:r>
          </a:p>
          <a:p>
            <a:r>
              <a:rPr lang="en-US" dirty="0"/>
              <a:t>Many problems are unknown:</a:t>
            </a:r>
          </a:p>
          <a:p>
            <a:pPr lvl="1"/>
            <a:r>
              <a:rPr lang="en-US" dirty="0"/>
              <a:t>Does this number have exactly two factors?</a:t>
            </a:r>
          </a:p>
          <a:p>
            <a:pPr lvl="1"/>
            <a:r>
              <a:rPr lang="en-US" dirty="0"/>
              <a:t>Is this graph equivalent to this other graph?</a:t>
            </a:r>
          </a:p>
        </p:txBody>
      </p:sp>
    </p:spTree>
    <p:extLst>
      <p:ext uri="{BB962C8B-B14F-4D97-AF65-F5344CB8AC3E}">
        <p14:creationId xmlns:p14="http://schemas.microsoft.com/office/powerpoint/2010/main" val="397388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in P is also in NP</a:t>
            </a:r>
          </a:p>
          <a:p>
            <a:r>
              <a:rPr lang="en-US" dirty="0"/>
              <a:t>Some problems are the "hardest" problems in NP</a:t>
            </a:r>
          </a:p>
          <a:p>
            <a:r>
              <a:rPr lang="en-US" dirty="0"/>
              <a:t>This means that any problem in NP can be converted into one of these problem in polynomial time</a:t>
            </a:r>
          </a:p>
          <a:p>
            <a:r>
              <a:rPr lang="en-US" dirty="0"/>
              <a:t>These problems make up the class </a:t>
            </a:r>
            <a:r>
              <a:rPr lang="en-US" b="1" dirty="0"/>
              <a:t>NP-complete</a:t>
            </a:r>
          </a:p>
        </p:txBody>
      </p:sp>
    </p:spTree>
    <p:extLst>
      <p:ext uri="{BB962C8B-B14F-4D97-AF65-F5344CB8AC3E}">
        <p14:creationId xmlns:p14="http://schemas.microsoft.com/office/powerpoint/2010/main" val="381837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Decisions,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P, NP, and NP-complete are all decision problems</a:t>
            </a:r>
          </a:p>
          <a:p>
            <a:r>
              <a:rPr lang="en-US" dirty="0"/>
              <a:t>So, the TSP we stated is not technically NP-complete</a:t>
            </a:r>
          </a:p>
          <a:p>
            <a:r>
              <a:rPr lang="en-US" dirty="0"/>
              <a:t>The NP-complete version is:</a:t>
            </a:r>
          </a:p>
          <a:p>
            <a:pPr lvl="1"/>
            <a:r>
              <a:rPr lang="en-US" dirty="0"/>
              <a:t>Is there a tour of length less than or equal to 24 in this graph?</a:t>
            </a:r>
          </a:p>
          <a:p>
            <a:r>
              <a:rPr lang="en-US" dirty="0"/>
              <a:t>The optimization versions of NP-complete problems are called NP-hard</a:t>
            </a:r>
          </a:p>
        </p:txBody>
      </p:sp>
    </p:spTree>
    <p:extLst>
      <p:ext uri="{BB962C8B-B14F-4D97-AF65-F5344CB8AC3E}">
        <p14:creationId xmlns:p14="http://schemas.microsoft.com/office/powerpoint/2010/main" val="296165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to check vs. easy to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scientists view problems in P as "easy to answer"</a:t>
            </a:r>
          </a:p>
          <a:p>
            <a:pPr lvl="1"/>
            <a:r>
              <a:rPr lang="en-US" dirty="0"/>
              <a:t>They can be computed in polynomial time</a:t>
            </a:r>
          </a:p>
          <a:p>
            <a:r>
              <a:rPr lang="en-US" dirty="0"/>
              <a:t>Problems in NP are "easy to check"</a:t>
            </a:r>
          </a:p>
          <a:p>
            <a:pPr lvl="1"/>
            <a:r>
              <a:rPr lang="en-US" dirty="0"/>
              <a:t>An answer can be checked in polynomial time</a:t>
            </a:r>
          </a:p>
          <a:p>
            <a:r>
              <a:rPr lang="en-US" dirty="0"/>
              <a:t>For example, if someone gives you a Traveling Salesman tour, you can verify that it is a legal tour of the required length</a:t>
            </a:r>
          </a:p>
          <a:p>
            <a:r>
              <a:rPr lang="en-US" dirty="0"/>
              <a:t>But is easy to check the same as easy to answer?</a:t>
            </a:r>
          </a:p>
        </p:txBody>
      </p:sp>
    </p:spTree>
    <p:extLst>
      <p:ext uri="{BB962C8B-B14F-4D97-AF65-F5344CB8AC3E}">
        <p14:creationId xmlns:p14="http://schemas.microsoft.com/office/powerpoint/2010/main" val="16132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B-trees</a:t>
            </a:r>
          </a:p>
          <a:p>
            <a:r>
              <a:rPr lang="en-US" dirty="0"/>
              <a:t>Hard problems on graphs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P = NP?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computer scientists think that P ≠ NP</a:t>
            </a:r>
          </a:p>
          <a:p>
            <a:r>
              <a:rPr lang="en-US" dirty="0"/>
              <a:t>But if it were</a:t>
            </a:r>
          </a:p>
          <a:p>
            <a:pPr lvl="1"/>
            <a:r>
              <a:rPr lang="en-US" dirty="0"/>
              <a:t>Most things could be perfectly scheduled</a:t>
            </a:r>
          </a:p>
          <a:p>
            <a:pPr lvl="2"/>
            <a:r>
              <a:rPr lang="en-US" dirty="0"/>
              <a:t>e.g., the best room for a given number of students and the time preferences of everyone involved</a:t>
            </a:r>
          </a:p>
          <a:p>
            <a:pPr lvl="1"/>
            <a:r>
              <a:rPr lang="en-US" dirty="0"/>
              <a:t>All routing and path planning (UPS, military, etc.) would be optimal</a:t>
            </a:r>
          </a:p>
          <a:p>
            <a:pPr lvl="1"/>
            <a:r>
              <a:rPr lang="en-US" dirty="0"/>
              <a:t>It might be possible to devise perfect genetic therapies for certain conditions</a:t>
            </a:r>
          </a:p>
          <a:p>
            <a:pPr lvl="1"/>
            <a:r>
              <a:rPr lang="en-US" dirty="0"/>
              <a:t>It would be possible to prove all kinds of previously unproven theorems in mathematics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9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P = NP? (The Bad)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other hand, if P = NP, it might also mean:</a:t>
            </a:r>
          </a:p>
          <a:p>
            <a:pPr lvl="1"/>
            <a:r>
              <a:rPr lang="en-US" dirty="0"/>
              <a:t>Most of our encryption algorithms would be broken</a:t>
            </a:r>
          </a:p>
          <a:p>
            <a:pPr lvl="1"/>
            <a:r>
              <a:rPr lang="en-US" dirty="0"/>
              <a:t>All computer, Internet, and banking security would be worthless</a:t>
            </a:r>
          </a:p>
          <a:p>
            <a:r>
              <a:rPr lang="en-US" dirty="0"/>
              <a:t>Could creativity be doomed?</a:t>
            </a:r>
          </a:p>
          <a:p>
            <a:pPr lvl="1"/>
            <a:r>
              <a:rPr lang="en-US" dirty="0"/>
              <a:t>If recognizing something good was the same as creating something good … who knows?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4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final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11049000" cy="4876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182880" bIns="91440" rtlCol="0">
            <a:normAutofit fontScale="92500" lnSpcReduction="10000"/>
          </a:bodyPr>
          <a:lstStyle/>
          <a:p>
            <a:pPr marL="118872" indent="0">
              <a:buNone/>
            </a:pPr>
            <a:r>
              <a:rPr lang="en-US" i="1" dirty="0"/>
              <a:t>If P=NP, then the world would be a profoundly different place than we usually assume it to be. There would be no special value in "creative leaps," no fundamental gap between solving a problem and recognizing the solution once it’s found. Everyone who could appreciate a symphony would be Mozart; everyone who could follow a step-by-step argument would be Gauss; everyone who could recognize a good investment strategy would be Warren Buffett. It’s possible to put the point in Darwinian terms: if this is the sort of universe we inhabited, why wouldn’t we already have evolved to take advantage of it?</a:t>
            </a:r>
          </a:p>
          <a:p>
            <a:pPr marL="118872" indent="0" algn="r">
              <a:buNone/>
            </a:pPr>
            <a:r>
              <a:rPr lang="en-US" dirty="0"/>
              <a:t>Scott Aaronson</a:t>
            </a:r>
          </a:p>
        </p:txBody>
      </p:sp>
    </p:spTree>
    <p:extLst>
      <p:ext uri="{BB962C8B-B14F-4D97-AF65-F5344CB8AC3E}">
        <p14:creationId xmlns:p14="http://schemas.microsoft.com/office/powerpoint/2010/main" val="1735495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6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3295693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Can have multiple base cases</a:t>
            </a:r>
          </a:p>
          <a:p>
            <a:pPr lvl="1"/>
            <a:r>
              <a:rPr lang="en-US" dirty="0"/>
              <a:t>Have to have at least one or the recursion will never end</a:t>
            </a:r>
          </a:p>
          <a:p>
            <a:r>
              <a:rPr lang="en-US" dirty="0"/>
              <a:t>Recursive case</a:t>
            </a:r>
          </a:p>
          <a:p>
            <a:pPr lvl="1"/>
            <a:r>
              <a:rPr lang="en-US" dirty="0"/>
              <a:t>Tells recursion how to proceed one more step</a:t>
            </a:r>
          </a:p>
          <a:p>
            <a:pPr lvl="1"/>
            <a:r>
              <a:rPr lang="en-US" dirty="0"/>
              <a:t>Necessary to make recursion able to progress</a:t>
            </a:r>
          </a:p>
          <a:p>
            <a:pPr lvl="1"/>
            <a:r>
              <a:rPr lang="en-US" dirty="0"/>
              <a:t>Multiple recursive cases are possible</a:t>
            </a:r>
          </a:p>
        </p:txBody>
      </p:sp>
    </p:spTree>
    <p:extLst>
      <p:ext uri="{BB962C8B-B14F-4D97-AF65-F5344CB8AC3E}">
        <p14:creationId xmlns:p14="http://schemas.microsoft.com/office/powerpoint/2010/main" val="319944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function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Factorial:</a:t>
            </a:r>
          </a:p>
          <a:p>
            <a:endParaRPr lang="en-US" dirty="0"/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== 1 )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* factorial(n – 1);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6414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674054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tree is a data structure built out of nodes with children</a:t>
            </a:r>
          </a:p>
          <a:p>
            <a:r>
              <a:rPr lang="en-US" dirty="0"/>
              <a:t>A general tree node can have any non-negative number of children</a:t>
            </a:r>
          </a:p>
          <a:p>
            <a:r>
              <a:rPr lang="en-US" dirty="0"/>
              <a:t>Every child has exactly one parent node</a:t>
            </a:r>
          </a:p>
          <a:p>
            <a:r>
              <a:rPr lang="en-US" dirty="0"/>
              <a:t>There are no loops in a tree</a:t>
            </a:r>
          </a:p>
          <a:p>
            <a:r>
              <a:rPr lang="en-US" dirty="0"/>
              <a:t>A tree expressions a hierarchy or a similar relationship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9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root</a:t>
            </a:r>
            <a:r>
              <a:rPr lang="en-US" dirty="0"/>
              <a:t>  is the top of the tree, the node which has no parents</a:t>
            </a:r>
          </a:p>
          <a:p>
            <a:r>
              <a:rPr lang="en-US" dirty="0"/>
              <a:t>A </a:t>
            </a:r>
            <a:r>
              <a:rPr lang="en-US" b="1" dirty="0"/>
              <a:t>leaf</a:t>
            </a:r>
            <a:r>
              <a:rPr lang="en-US" dirty="0"/>
              <a:t> of a tree is a node that has no children</a:t>
            </a:r>
          </a:p>
          <a:p>
            <a:r>
              <a:rPr lang="en-US" dirty="0"/>
              <a:t>An </a:t>
            </a:r>
            <a:r>
              <a:rPr lang="en-US" b="1" dirty="0"/>
              <a:t>inner node</a:t>
            </a:r>
            <a:r>
              <a:rPr lang="en-US" dirty="0"/>
              <a:t> is a node that does have children</a:t>
            </a:r>
          </a:p>
          <a:p>
            <a:r>
              <a:rPr lang="en-US" dirty="0"/>
              <a:t>An </a:t>
            </a:r>
            <a:r>
              <a:rPr lang="en-US" b="1" dirty="0"/>
              <a:t>edge</a:t>
            </a:r>
            <a:r>
              <a:rPr lang="en-US" dirty="0"/>
              <a:t> or a </a:t>
            </a:r>
            <a:r>
              <a:rPr lang="en-US" b="1" dirty="0"/>
              <a:t>link</a:t>
            </a:r>
            <a:r>
              <a:rPr lang="en-US" dirty="0"/>
              <a:t> connects a node to its children</a:t>
            </a:r>
          </a:p>
          <a:p>
            <a:r>
              <a:rPr lang="en-US" dirty="0"/>
              <a:t>The </a:t>
            </a:r>
            <a:r>
              <a:rPr lang="en-US" b="1" dirty="0"/>
              <a:t>depth</a:t>
            </a:r>
            <a:r>
              <a:rPr lang="en-US" dirty="0"/>
              <a:t> of a node is the length of the path from a node to its root</a:t>
            </a:r>
          </a:p>
          <a:p>
            <a:r>
              <a:rPr lang="en-US" dirty="0"/>
              <a:t>The </a:t>
            </a:r>
            <a:r>
              <a:rPr lang="en-US" b="1" dirty="0"/>
              <a:t>height</a:t>
            </a:r>
            <a:r>
              <a:rPr lang="en-US" dirty="0"/>
              <a:t> of the tree is the greatest depth of any node</a:t>
            </a:r>
          </a:p>
          <a:p>
            <a:r>
              <a:rPr lang="en-US" dirty="0"/>
              <a:t>A </a:t>
            </a:r>
            <a:r>
              <a:rPr lang="en-US" b="1" dirty="0" err="1"/>
              <a:t>subtree</a:t>
            </a:r>
            <a:r>
              <a:rPr lang="en-US" dirty="0"/>
              <a:t> is a node in a tree and all of its children</a:t>
            </a:r>
          </a:p>
          <a:p>
            <a:r>
              <a:rPr lang="en-US" b="1" dirty="0"/>
              <a:t>Level:</a:t>
            </a:r>
            <a:r>
              <a:rPr lang="en-US" dirty="0"/>
              <a:t> the set of all nodes at a given depth from the root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4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/>
          <p:cNvCxnSpPr>
            <a:stCxn id="4" idx="4"/>
            <a:endCxn id="6" idx="0"/>
          </p:cNvCxnSpPr>
          <p:nvPr/>
        </p:nvCxnSpPr>
        <p:spPr>
          <a:xfrm rot="5400000">
            <a:off x="5905500" y="3238500"/>
            <a:ext cx="1143000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8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5"/>
            <a:endCxn id="9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5"/>
            <a:endCxn id="7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5"/>
            <a:endCxn id="10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tree</a:t>
            </a:r>
          </a:p>
        </p:txBody>
      </p:sp>
      <p:sp>
        <p:nvSpPr>
          <p:cNvPr id="4" name="Oval 3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6019800" y="3810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1752601"/>
            <a:ext cx="175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Root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9800" y="3352800"/>
            <a:ext cx="175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solidFill>
                  <a:schemeClr val="accent4"/>
                </a:solidFill>
              </a:rPr>
              <a:t>Inner Nodes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5410201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Leaves</a:t>
            </a:r>
          </a:p>
        </p:txBody>
      </p:sp>
    </p:spTree>
    <p:extLst>
      <p:ext uri="{BB962C8B-B14F-4D97-AF65-F5344CB8AC3E}">
        <p14:creationId xmlns:p14="http://schemas.microsoft.com/office/powerpoint/2010/main" val="89193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is a tree such that each node has two or fewer children</a:t>
            </a:r>
          </a:p>
          <a:p>
            <a:r>
              <a:rPr lang="en-US" dirty="0"/>
              <a:t>The two children of a node are generally called the </a:t>
            </a:r>
            <a:r>
              <a:rPr lang="en-US" b="1" dirty="0"/>
              <a:t>left child</a:t>
            </a:r>
            <a:r>
              <a:rPr lang="en-US" dirty="0"/>
              <a:t> and the </a:t>
            </a:r>
            <a:r>
              <a:rPr lang="en-US" b="1" dirty="0"/>
              <a:t>right child</a:t>
            </a:r>
            <a:r>
              <a:rPr lang="en-US" dirty="0"/>
              <a:t>, respectively</a:t>
            </a:r>
          </a:p>
        </p:txBody>
      </p:sp>
    </p:spTree>
    <p:extLst>
      <p:ext uri="{BB962C8B-B14F-4D97-AF65-F5344CB8AC3E}">
        <p14:creationId xmlns:p14="http://schemas.microsoft.com/office/powerpoint/2010/main" val="410944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cxnSp>
        <p:nvCxnSpPr>
          <p:cNvPr id="5" name="Straight Arrow Connector 4"/>
          <p:cNvCxnSpPr>
            <a:stCxn id="10" idx="3"/>
            <a:endCxn id="11" idx="7"/>
          </p:cNvCxnSpPr>
          <p:nvPr/>
        </p:nvCxnSpPr>
        <p:spPr>
          <a:xfrm rot="5400000">
            <a:off x="48571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1" idx="3"/>
            <a:endCxn id="14" idx="7"/>
          </p:cNvCxnSpPr>
          <p:nvPr/>
        </p:nvCxnSpPr>
        <p:spPr>
          <a:xfrm rot="5400000">
            <a:off x="3371289" y="4819089"/>
            <a:ext cx="11822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1" idx="5"/>
            <a:endCxn id="15" idx="1"/>
          </p:cNvCxnSpPr>
          <p:nvPr/>
        </p:nvCxnSpPr>
        <p:spPr>
          <a:xfrm rot="16200000" flipH="1">
            <a:off x="4628589" y="4933389"/>
            <a:ext cx="1182222" cy="496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0" idx="5"/>
            <a:endCxn id="13" idx="1"/>
          </p:cNvCxnSpPr>
          <p:nvPr/>
        </p:nvCxnSpPr>
        <p:spPr>
          <a:xfrm rot="16200000" flipH="1">
            <a:off x="6685989" y="2647389"/>
            <a:ext cx="1410822" cy="1182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5"/>
            <a:endCxn id="16" idx="1"/>
          </p:cNvCxnSpPr>
          <p:nvPr/>
        </p:nvCxnSpPr>
        <p:spPr>
          <a:xfrm rot="16200000" flipH="1">
            <a:off x="8476689" y="47428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1910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13" name="Oval 12"/>
          <p:cNvSpPr/>
          <p:nvPr/>
        </p:nvSpPr>
        <p:spPr>
          <a:xfrm>
            <a:off x="7848600" y="38100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4" name="Oval 13"/>
          <p:cNvSpPr/>
          <p:nvPr/>
        </p:nvSpPr>
        <p:spPr>
          <a:xfrm>
            <a:off x="28194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</a:p>
        </p:txBody>
      </p:sp>
      <p:sp>
        <p:nvSpPr>
          <p:cNvPr id="15" name="Oval 14"/>
          <p:cNvSpPr/>
          <p:nvPr/>
        </p:nvSpPr>
        <p:spPr>
          <a:xfrm>
            <a:off x="53340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9372600" y="56388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29209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Full binary tree: </a:t>
            </a:r>
            <a:r>
              <a:rPr lang="en-US" dirty="0"/>
              <a:t>every node other than the leaves has two children</a:t>
            </a:r>
          </a:p>
          <a:p>
            <a:r>
              <a:rPr lang="en-US" b="1" dirty="0"/>
              <a:t>Perfect binary tree:</a:t>
            </a:r>
            <a:r>
              <a:rPr lang="en-US" dirty="0"/>
              <a:t> a full binary tree where all leaves are at the same depth</a:t>
            </a:r>
          </a:p>
          <a:p>
            <a:r>
              <a:rPr lang="en-US" b="1" dirty="0"/>
              <a:t>Complete binary tree:</a:t>
            </a:r>
            <a:r>
              <a:rPr lang="en-US" dirty="0"/>
              <a:t> every level, except possibly the last, is completely filled, with all nodes to the left</a:t>
            </a:r>
          </a:p>
          <a:p>
            <a:r>
              <a:rPr lang="en-US" b="1" dirty="0"/>
              <a:t>Balanced binary tree:</a:t>
            </a:r>
            <a:r>
              <a:rPr lang="en-US" dirty="0"/>
              <a:t> the depths of all the leaves differ by at most 1</a:t>
            </a:r>
          </a:p>
        </p:txBody>
      </p:sp>
    </p:spTree>
    <p:extLst>
      <p:ext uri="{BB962C8B-B14F-4D97-AF65-F5344CB8AC3E}">
        <p14:creationId xmlns:p14="http://schemas.microsoft.com/office/powerpoint/2010/main" val="41491430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0856-3707-44E9-953C-1D77E605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B6E14-8799-4855-BCBC-7CAC8166D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18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4-5 </a:t>
            </a:r>
            <a:r>
              <a:rPr lang="en-US" b="1"/>
              <a:t>p.m. office </a:t>
            </a:r>
            <a:r>
              <a:rPr lang="en-US" b="1" dirty="0"/>
              <a:t>hours canceled today because of Faculty Assembly</a:t>
            </a:r>
          </a:p>
          <a:p>
            <a:r>
              <a:rPr lang="en-US" dirty="0"/>
              <a:t>Finish Project 3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Review chapters 3 and 4 for Exam 2</a:t>
            </a:r>
          </a:p>
          <a:p>
            <a:pPr lvl="1"/>
            <a:r>
              <a:rPr lang="en-US" b="1" dirty="0"/>
              <a:t>Next Monday!</a:t>
            </a:r>
          </a:p>
          <a:p>
            <a:pPr lvl="1"/>
            <a:r>
              <a:rPr lang="en-US" dirty="0"/>
              <a:t>We'll review more for Exam 2 on Friday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066B6-EFDE-4242-B44E-2964C5419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3C07B-C4C7-4D2A-B6D8-2320DE81FD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in case you want something else to work on …</a:t>
            </a:r>
          </a:p>
        </p:txBody>
      </p:sp>
    </p:spTree>
    <p:extLst>
      <p:ext uri="{BB962C8B-B14F-4D97-AF65-F5344CB8AC3E}">
        <p14:creationId xmlns:p14="http://schemas.microsoft.com/office/powerpoint/2010/main" val="244646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Problems</a:t>
            </a:r>
          </a:p>
        </p:txBody>
      </p:sp>
    </p:spTree>
    <p:extLst>
      <p:ext uri="{BB962C8B-B14F-4D97-AF65-F5344CB8AC3E}">
        <p14:creationId xmlns:p14="http://schemas.microsoft.com/office/powerpoint/2010/main" val="19332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all NP-complete problems are graph problems</a:t>
            </a:r>
          </a:p>
          <a:p>
            <a:r>
              <a:rPr lang="en-US" dirty="0"/>
              <a:t>The knapsack problem is the following:</a:t>
            </a:r>
          </a:p>
          <a:p>
            <a:pPr lvl="1"/>
            <a:r>
              <a:rPr lang="en-US" dirty="0"/>
              <a:t>Imagine that you are Indiana Jones</a:t>
            </a:r>
          </a:p>
          <a:p>
            <a:pPr lvl="1"/>
            <a:r>
              <a:rPr lang="en-US" dirty="0"/>
              <a:t>You are the first to open the tomb of some long-lost pharaoh</a:t>
            </a:r>
          </a:p>
          <a:p>
            <a:pPr lvl="1"/>
            <a:r>
              <a:rPr lang="en-US" dirty="0"/>
              <a:t>You have a knapsack that can hold </a:t>
            </a:r>
            <a:r>
              <a:rPr lang="en-US" b="1" i="1" dirty="0"/>
              <a:t>m</a:t>
            </a:r>
            <a:r>
              <a:rPr lang="en-US" dirty="0"/>
              <a:t> pounds of loot, but there's way more than that in the tomb</a:t>
            </a:r>
          </a:p>
          <a:p>
            <a:pPr lvl="1"/>
            <a:r>
              <a:rPr lang="en-US" dirty="0"/>
              <a:t>Because you're Indiana Jones, you can instantly tell how much everything weighs and how valuable it is</a:t>
            </a:r>
          </a:p>
          <a:p>
            <a:pPr lvl="1"/>
            <a:r>
              <a:rPr lang="en-US" dirty="0"/>
              <a:t>You want to find the most valuable loot that weighs less than or equal to </a:t>
            </a:r>
            <a:r>
              <a:rPr lang="en-US" b="1" i="1" dirty="0"/>
              <a:t>m</a:t>
            </a:r>
            <a:r>
              <a:rPr lang="en-US" dirty="0"/>
              <a:t> pounds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4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one is a little bit mathematical</a:t>
            </a:r>
          </a:p>
          <a:p>
            <a:r>
              <a:rPr lang="en-US" dirty="0"/>
              <a:t>Say you have a set of numbers</a:t>
            </a:r>
          </a:p>
          <a:p>
            <a:r>
              <a:rPr lang="en-US" dirty="0"/>
              <a:t>Somebody gives you a number </a:t>
            </a:r>
            <a:r>
              <a:rPr lang="en-US" b="1" i="1" dirty="0"/>
              <a:t>k</a:t>
            </a:r>
          </a:p>
          <a:p>
            <a:pPr lvl="1"/>
            <a:r>
              <a:rPr lang="en-US" dirty="0"/>
              <a:t>Is there any subset of the numbers in your set that add up to exactly </a:t>
            </a:r>
            <a:r>
              <a:rPr lang="en-US" b="1" i="1" dirty="0"/>
              <a:t>k</a:t>
            </a:r>
            <a:r>
              <a:rPr lang="en-US" dirty="0"/>
              <a:t>?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Set: { 3, 9, 15, 22, 35, 52, 78, 141}</a:t>
            </a:r>
          </a:p>
          <a:p>
            <a:pPr lvl="1"/>
            <a:r>
              <a:rPr lang="en-US" dirty="0"/>
              <a:t>Is there a subset that adds up to exactly 100?</a:t>
            </a:r>
          </a:p>
          <a:p>
            <a:pPr lvl="1"/>
            <a:r>
              <a:rPr lang="en-US" dirty="0"/>
              <a:t>What about 101?</a:t>
            </a:r>
          </a:p>
        </p:txBody>
      </p:sp>
    </p:spTree>
    <p:extLst>
      <p:ext uri="{BB962C8B-B14F-4D97-AF65-F5344CB8AC3E}">
        <p14:creationId xmlns:p14="http://schemas.microsoft.com/office/powerpoint/2010/main" val="380736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Fabulous Cash Prizes</a:t>
            </a:r>
            <a:endParaRPr lang="en-US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NP-complete problems are very hard</a:t>
            </a:r>
          </a:p>
          <a:p>
            <a:r>
              <a:rPr lang="en-US" dirty="0"/>
              <a:t>Many of them are really useful</a:t>
            </a:r>
          </a:p>
          <a:p>
            <a:pPr lvl="1"/>
            <a:r>
              <a:rPr lang="en-US" dirty="0"/>
              <a:t>Especially if you are a lazy traveling salesman</a:t>
            </a:r>
          </a:p>
          <a:p>
            <a:r>
              <a:rPr lang="en-US" dirty="0"/>
              <a:t>Clay Mathematics Institute has offered a </a:t>
            </a:r>
            <a:r>
              <a:rPr lang="en-US" b="1" dirty="0">
                <a:solidFill>
                  <a:srgbClr val="00B050"/>
                </a:solidFill>
              </a:rPr>
              <a:t>$1,000,000 </a:t>
            </a:r>
            <a:r>
              <a:rPr lang="en-US" dirty="0"/>
              <a:t>prize </a:t>
            </a:r>
          </a:p>
          <a:p>
            <a:r>
              <a:rPr lang="en-US" dirty="0"/>
              <a:t>You can do one of two things to collect it:</a:t>
            </a:r>
          </a:p>
          <a:p>
            <a:pPr lvl="1"/>
            <a:r>
              <a:rPr lang="en-US" dirty="0"/>
              <a:t>Find an efficient solution to any of the problems</a:t>
            </a:r>
          </a:p>
          <a:p>
            <a:pPr lvl="1"/>
            <a:r>
              <a:rPr lang="en-US" dirty="0"/>
              <a:t>Prove that one cannot have an efficient solution</a:t>
            </a:r>
          </a:p>
        </p:txBody>
      </p:sp>
    </p:spTree>
    <p:extLst>
      <p:ext uri="{BB962C8B-B14F-4D97-AF65-F5344CB8AC3E}">
        <p14:creationId xmlns:p14="http://schemas.microsoft.com/office/powerpoint/2010/main" val="324168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4260</TotalTime>
  <Words>1497</Words>
  <Application>Microsoft Office PowerPoint</Application>
  <PresentationFormat>Widescreen</PresentationFormat>
  <Paragraphs>241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6</vt:lpstr>
      <vt:lpstr>Hard Problems</vt:lpstr>
      <vt:lpstr>Knapsack problem</vt:lpstr>
      <vt:lpstr>Subset sum</vt:lpstr>
      <vt:lpstr>Fabulous Cash Prizes</vt:lpstr>
      <vt:lpstr>A Few Finer Points…</vt:lpstr>
      <vt:lpstr>Turing machine</vt:lpstr>
      <vt:lpstr>Turing machine example</vt:lpstr>
      <vt:lpstr>Church-Turing thesis</vt:lpstr>
      <vt:lpstr>NP</vt:lpstr>
      <vt:lpstr>Deterministic vs. non-deterministic</vt:lpstr>
      <vt:lpstr>P</vt:lpstr>
      <vt:lpstr>NP-complete</vt:lpstr>
      <vt:lpstr>Decisions, decisions</vt:lpstr>
      <vt:lpstr>Easy to check vs. easy to answer</vt:lpstr>
      <vt:lpstr>What if P = NP?</vt:lpstr>
      <vt:lpstr>What if P = NP? (The Bad)</vt:lpstr>
      <vt:lpstr>A final word</vt:lpstr>
      <vt:lpstr>Review</vt:lpstr>
      <vt:lpstr>Recursion</vt:lpstr>
      <vt:lpstr>Recursion</vt:lpstr>
      <vt:lpstr>Recursive function example</vt:lpstr>
      <vt:lpstr>Trees</vt:lpstr>
      <vt:lpstr>Trees</vt:lpstr>
      <vt:lpstr>Terminology</vt:lpstr>
      <vt:lpstr>A tree</vt:lpstr>
      <vt:lpstr>Binary tree</vt:lpstr>
      <vt:lpstr>Binary tree</vt:lpstr>
      <vt:lpstr>Binary tree terminology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351</cp:revision>
  <dcterms:created xsi:type="dcterms:W3CDTF">2009-08-24T20:26:10Z</dcterms:created>
  <dcterms:modified xsi:type="dcterms:W3CDTF">2024-11-06T15:23:20Z</dcterms:modified>
</cp:coreProperties>
</file>